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handoutMasterIdLst>
    <p:handoutMasterId r:id="rId33"/>
  </p:handoutMasterIdLst>
  <p:sldIdLst>
    <p:sldId id="259" r:id="rId2"/>
    <p:sldId id="260" r:id="rId3"/>
    <p:sldId id="274" r:id="rId4"/>
    <p:sldId id="288" r:id="rId5"/>
    <p:sldId id="283" r:id="rId6"/>
    <p:sldId id="305" r:id="rId7"/>
    <p:sldId id="290" r:id="rId8"/>
    <p:sldId id="291" r:id="rId9"/>
    <p:sldId id="284" r:id="rId10"/>
    <p:sldId id="282" r:id="rId11"/>
    <p:sldId id="285" r:id="rId12"/>
    <p:sldId id="286" r:id="rId13"/>
    <p:sldId id="293" r:id="rId14"/>
    <p:sldId id="292" r:id="rId15"/>
    <p:sldId id="294" r:id="rId16"/>
    <p:sldId id="295" r:id="rId17"/>
    <p:sldId id="296" r:id="rId18"/>
    <p:sldId id="306" r:id="rId19"/>
    <p:sldId id="303" r:id="rId20"/>
    <p:sldId id="307" r:id="rId21"/>
    <p:sldId id="304" r:id="rId22"/>
    <p:sldId id="297" r:id="rId23"/>
    <p:sldId id="298" r:id="rId24"/>
    <p:sldId id="299" r:id="rId25"/>
    <p:sldId id="300" r:id="rId26"/>
    <p:sldId id="301" r:id="rId27"/>
    <p:sldId id="302" r:id="rId28"/>
    <p:sldId id="279" r:id="rId29"/>
    <p:sldId id="280" r:id="rId30"/>
    <p:sldId id="281"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ldw"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10B2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79254" autoAdjust="0"/>
  </p:normalViewPr>
  <p:slideViewPr>
    <p:cSldViewPr snapToGrid="0" snapToObjects="1">
      <p:cViewPr varScale="1">
        <p:scale>
          <a:sx n="59" d="100"/>
          <a:sy n="59" d="100"/>
        </p:scale>
        <p:origin x="-96" y="-882"/>
      </p:cViewPr>
      <p:guideLst>
        <p:guide orient="horz" pos="2160"/>
        <p:guide pos="2880"/>
      </p:guideLst>
    </p:cSldViewPr>
  </p:slideViewPr>
  <p:outlineViewPr>
    <p:cViewPr>
      <p:scale>
        <a:sx n="33" d="100"/>
        <a:sy n="33" d="100"/>
      </p:scale>
      <p:origin x="0" y="144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3-06-20T10:45:50.587" idx="4">
    <p:pos x="1576" y="2142"/>
    <p:text>May need some future proofing here with Research Council outputs record systems, as an option to add metadata to, researchfish/RoS seem to be getting dicussed more and more recently, local Newcastle systems will need to be interoperable/exchange metadata with this systems???</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90A1DD-AB59-CA4C-8686-43FFC4D6E54B}" type="datetimeFigureOut">
              <a:rPr lang="en-US" smtClean="0"/>
              <a:t>6/27/2013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4856C26-0BDD-084A-BFD6-CD832BE17323}" type="slidenum">
              <a:rPr lang="en-US" smtClean="0"/>
              <a:t>‹#›</a:t>
            </a:fld>
            <a:endParaRPr lang="en-US"/>
          </a:p>
        </p:txBody>
      </p:sp>
    </p:spTree>
    <p:extLst>
      <p:ext uri="{BB962C8B-B14F-4D97-AF65-F5344CB8AC3E}">
        <p14:creationId xmlns:p14="http://schemas.microsoft.com/office/powerpoint/2010/main" val="34987590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4C10CA-100A-A24C-8F09-C767CB1015A8}" type="datetimeFigureOut">
              <a:rPr lang="en-US" smtClean="0"/>
              <a:t>6/27/2013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3FC684-293E-EA42-B1F0-498D26726B48}" type="slidenum">
              <a:rPr lang="en-US" smtClean="0"/>
              <a:t>‹#›</a:t>
            </a:fld>
            <a:endParaRPr lang="en-US" dirty="0"/>
          </a:p>
        </p:txBody>
      </p:sp>
    </p:spTree>
    <p:extLst>
      <p:ext uri="{BB962C8B-B14F-4D97-AF65-F5344CB8AC3E}">
        <p14:creationId xmlns:p14="http://schemas.microsoft.com/office/powerpoint/2010/main" val="336400947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43FC684-293E-EA42-B1F0-498D26726B48}" type="slidenum">
              <a:rPr lang="en-US" smtClean="0"/>
              <a:t>1</a:t>
            </a:fld>
            <a:endParaRPr lang="en-US" dirty="0"/>
          </a:p>
        </p:txBody>
      </p:sp>
    </p:spTree>
    <p:extLst>
      <p:ext uri="{BB962C8B-B14F-4D97-AF65-F5344CB8AC3E}">
        <p14:creationId xmlns:p14="http://schemas.microsoft.com/office/powerpoint/2010/main" val="1418022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43FC684-293E-EA42-B1F0-498D26726B48}" type="slidenum">
              <a:rPr lang="en-US" smtClean="0"/>
              <a:t>19</a:t>
            </a:fld>
            <a:endParaRPr lang="en-US" dirty="0"/>
          </a:p>
        </p:txBody>
      </p:sp>
    </p:spTree>
    <p:extLst>
      <p:ext uri="{BB962C8B-B14F-4D97-AF65-F5344CB8AC3E}">
        <p14:creationId xmlns:p14="http://schemas.microsoft.com/office/powerpoint/2010/main" val="3626235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43FC684-293E-EA42-B1F0-498D26726B48}" type="slidenum">
              <a:rPr lang="en-US" smtClean="0"/>
              <a:t>30</a:t>
            </a:fld>
            <a:endParaRPr lang="en-US" dirty="0"/>
          </a:p>
        </p:txBody>
      </p:sp>
    </p:spTree>
    <p:extLst>
      <p:ext uri="{BB962C8B-B14F-4D97-AF65-F5344CB8AC3E}">
        <p14:creationId xmlns:p14="http://schemas.microsoft.com/office/powerpoint/2010/main" val="10499927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56" descr="Cove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7938"/>
            <a:ext cx="9144000"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62668" y="551613"/>
            <a:ext cx="4240203" cy="1919592"/>
          </a:xfrm>
        </p:spPr>
        <p:txBody>
          <a:bodyPr>
            <a:normAutofit/>
          </a:bodyPr>
          <a:lstStyle>
            <a:lvl1pPr algn="l">
              <a:defRPr sz="4400">
                <a:solidFill>
                  <a:srgbClr val="C10B24"/>
                </a:solidFill>
              </a:defRPr>
            </a:lvl1pPr>
          </a:lstStyle>
          <a:p>
            <a:r>
              <a:rPr lang="en-GB" dirty="0" smtClean="0"/>
              <a:t>Click to edit Master title style</a:t>
            </a:r>
            <a:endParaRPr lang="en-US" dirty="0"/>
          </a:p>
        </p:txBody>
      </p:sp>
      <p:sp>
        <p:nvSpPr>
          <p:cNvPr id="3" name="Subtitle 2"/>
          <p:cNvSpPr>
            <a:spLocks noGrp="1"/>
          </p:cNvSpPr>
          <p:nvPr>
            <p:ph type="subTitle" idx="1"/>
          </p:nvPr>
        </p:nvSpPr>
        <p:spPr>
          <a:xfrm>
            <a:off x="479832" y="2633447"/>
            <a:ext cx="4240203" cy="1752600"/>
          </a:xfrm>
        </p:spPr>
        <p:txBody>
          <a:bodyPr/>
          <a:lstStyle>
            <a:lvl1pPr marL="0" indent="0" algn="l">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pic>
        <p:nvPicPr>
          <p:cNvPr id="8" name="Picture 5" descr="NU - A4 Logo (RGB)"/>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0400" y="304800"/>
            <a:ext cx="1831975"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3350150"/>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467745-E17C-874C-B973-050C58E97FA1}" type="slidenum">
              <a:rPr lang="en-US" smtClean="0"/>
              <a:t>‹#›</a:t>
            </a:fld>
            <a:endParaRPr lang="en-US" dirty="0"/>
          </a:p>
        </p:txBody>
      </p:sp>
    </p:spTree>
    <p:extLst>
      <p:ext uri="{BB962C8B-B14F-4D97-AF65-F5344CB8AC3E}">
        <p14:creationId xmlns:p14="http://schemas.microsoft.com/office/powerpoint/2010/main" val="1933541253"/>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84115"/>
            <a:ext cx="2057400" cy="4942048"/>
          </a:xfrm>
        </p:spPr>
        <p:txBody>
          <a:bodyPr vert="eaVert"/>
          <a:lstStyle/>
          <a:p>
            <a:r>
              <a:rPr lang="en-GB" dirty="0" smtClean="0"/>
              <a:t>Click to edit Master title style</a:t>
            </a:r>
            <a:endParaRPr lang="en-US" dirty="0"/>
          </a:p>
        </p:txBody>
      </p:sp>
      <p:sp>
        <p:nvSpPr>
          <p:cNvPr id="3" name="Vertical Text Placeholder 2"/>
          <p:cNvSpPr>
            <a:spLocks noGrp="1"/>
          </p:cNvSpPr>
          <p:nvPr>
            <p:ph type="body" orient="vert" idx="1"/>
          </p:nvPr>
        </p:nvSpPr>
        <p:spPr>
          <a:xfrm>
            <a:off x="457200" y="1184115"/>
            <a:ext cx="6019800" cy="4942048"/>
          </a:xfrm>
        </p:spPr>
        <p:txBody>
          <a:bodyPr vert="eaVert"/>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467745-E17C-874C-B973-050C58E97FA1}" type="slidenum">
              <a:rPr lang="en-US" smtClean="0"/>
              <a:t>‹#›</a:t>
            </a:fld>
            <a:endParaRPr lang="en-US" dirty="0"/>
          </a:p>
        </p:txBody>
      </p:sp>
    </p:spTree>
    <p:extLst>
      <p:ext uri="{BB962C8B-B14F-4D97-AF65-F5344CB8AC3E}">
        <p14:creationId xmlns:p14="http://schemas.microsoft.com/office/powerpoint/2010/main" val="317848995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467745-E17C-874C-B973-050C58E97FA1}" type="slidenum">
              <a:rPr lang="en-US" smtClean="0"/>
              <a:t>‹#›</a:t>
            </a:fld>
            <a:endParaRPr lang="en-US" dirty="0"/>
          </a:p>
        </p:txBody>
      </p:sp>
    </p:spTree>
    <p:extLst>
      <p:ext uri="{BB962C8B-B14F-4D97-AF65-F5344CB8AC3E}">
        <p14:creationId xmlns:p14="http://schemas.microsoft.com/office/powerpoint/2010/main" val="173110968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467745-E17C-874C-B973-050C58E97FA1}" type="slidenum">
              <a:rPr lang="en-US" smtClean="0"/>
              <a:t>‹#›</a:t>
            </a:fld>
            <a:endParaRPr lang="en-US" dirty="0"/>
          </a:p>
        </p:txBody>
      </p:sp>
    </p:spTree>
    <p:extLst>
      <p:ext uri="{BB962C8B-B14F-4D97-AF65-F5344CB8AC3E}">
        <p14:creationId xmlns:p14="http://schemas.microsoft.com/office/powerpoint/2010/main" val="4261207995"/>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2310010"/>
            <a:ext cx="4038600" cy="381615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Content Placeholder 3"/>
          <p:cNvSpPr>
            <a:spLocks noGrp="1"/>
          </p:cNvSpPr>
          <p:nvPr>
            <p:ph sz="half" idx="2"/>
          </p:nvPr>
        </p:nvSpPr>
        <p:spPr>
          <a:xfrm>
            <a:off x="4648200" y="2310010"/>
            <a:ext cx="4038600" cy="381615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E467745-E17C-874C-B973-050C58E97FA1}" type="slidenum">
              <a:rPr lang="en-US" smtClean="0"/>
              <a:t>‹#›</a:t>
            </a:fld>
            <a:endParaRPr lang="en-US" dirty="0"/>
          </a:p>
        </p:txBody>
      </p:sp>
      <p:sp>
        <p:nvSpPr>
          <p:cNvPr id="8" name="Date Placeholder 6"/>
          <p:cNvSpPr>
            <a:spLocks noGrp="1"/>
          </p:cNvSpPr>
          <p:nvPr>
            <p:ph type="dt" sz="half" idx="10"/>
          </p:nvPr>
        </p:nvSpPr>
        <p:spPr>
          <a:xfrm>
            <a:off x="457200" y="6356350"/>
            <a:ext cx="2133600" cy="365125"/>
          </a:xfrm>
        </p:spPr>
        <p:txBody>
          <a:bodyPr/>
          <a:lstStyle/>
          <a:p>
            <a:endParaRPr lang="en-US" dirty="0"/>
          </a:p>
        </p:txBody>
      </p:sp>
    </p:spTree>
    <p:extLst>
      <p:ext uri="{BB962C8B-B14F-4D97-AF65-F5344CB8AC3E}">
        <p14:creationId xmlns:p14="http://schemas.microsoft.com/office/powerpoint/2010/main" val="380841992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232451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4" name="Content Placeholder 3"/>
          <p:cNvSpPr>
            <a:spLocks noGrp="1"/>
          </p:cNvSpPr>
          <p:nvPr>
            <p:ph sz="half" idx="2"/>
          </p:nvPr>
        </p:nvSpPr>
        <p:spPr>
          <a:xfrm>
            <a:off x="457200" y="2981441"/>
            <a:ext cx="4040188" cy="31447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Text Placeholder 4"/>
          <p:cNvSpPr>
            <a:spLocks noGrp="1"/>
          </p:cNvSpPr>
          <p:nvPr>
            <p:ph type="body" sz="quarter" idx="3"/>
          </p:nvPr>
        </p:nvSpPr>
        <p:spPr>
          <a:xfrm>
            <a:off x="4645025" y="234168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6" name="Content Placeholder 5"/>
          <p:cNvSpPr>
            <a:spLocks noGrp="1"/>
          </p:cNvSpPr>
          <p:nvPr>
            <p:ph sz="quarter" idx="4"/>
          </p:nvPr>
        </p:nvSpPr>
        <p:spPr>
          <a:xfrm>
            <a:off x="4645025" y="2981442"/>
            <a:ext cx="4041775" cy="31447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E467745-E17C-874C-B973-050C58E97FA1}" type="slidenum">
              <a:rPr lang="en-US" smtClean="0"/>
              <a:t>‹#›</a:t>
            </a:fld>
            <a:endParaRPr lang="en-US" dirty="0"/>
          </a:p>
        </p:txBody>
      </p:sp>
    </p:spTree>
    <p:extLst>
      <p:ext uri="{BB962C8B-B14F-4D97-AF65-F5344CB8AC3E}">
        <p14:creationId xmlns:p14="http://schemas.microsoft.com/office/powerpoint/2010/main" val="2608188798"/>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E467745-E17C-874C-B973-050C58E97FA1}" type="slidenum">
              <a:rPr lang="en-US" smtClean="0"/>
              <a:t>‹#›</a:t>
            </a:fld>
            <a:endParaRPr lang="en-US" dirty="0"/>
          </a:p>
        </p:txBody>
      </p:sp>
    </p:spTree>
    <p:extLst>
      <p:ext uri="{BB962C8B-B14F-4D97-AF65-F5344CB8AC3E}">
        <p14:creationId xmlns:p14="http://schemas.microsoft.com/office/powerpoint/2010/main" val="1854854533"/>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E467745-E17C-874C-B973-050C58E97FA1}" type="slidenum">
              <a:rPr lang="en-US" smtClean="0"/>
              <a:t>‹#›</a:t>
            </a:fld>
            <a:endParaRPr lang="en-US" dirty="0"/>
          </a:p>
        </p:txBody>
      </p:sp>
    </p:spTree>
    <p:extLst>
      <p:ext uri="{BB962C8B-B14F-4D97-AF65-F5344CB8AC3E}">
        <p14:creationId xmlns:p14="http://schemas.microsoft.com/office/powerpoint/2010/main" val="3678851674"/>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416411"/>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1435100"/>
            <a:ext cx="5111750" cy="46910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E467745-E17C-874C-B973-050C58E97FA1}" type="slidenum">
              <a:rPr lang="en-US" smtClean="0"/>
              <a:t>‹#›</a:t>
            </a:fld>
            <a:endParaRPr lang="en-US" dirty="0"/>
          </a:p>
        </p:txBody>
      </p:sp>
    </p:spTree>
    <p:extLst>
      <p:ext uri="{BB962C8B-B14F-4D97-AF65-F5344CB8AC3E}">
        <p14:creationId xmlns:p14="http://schemas.microsoft.com/office/powerpoint/2010/main" val="300659269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1338565"/>
            <a:ext cx="5486400" cy="338901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E467745-E17C-874C-B973-050C58E97FA1}" type="slidenum">
              <a:rPr lang="en-US" smtClean="0"/>
              <a:t>‹#›</a:t>
            </a:fld>
            <a:endParaRPr lang="en-US" dirty="0"/>
          </a:p>
        </p:txBody>
      </p:sp>
    </p:spTree>
    <p:extLst>
      <p:ext uri="{BB962C8B-B14F-4D97-AF65-F5344CB8AC3E}">
        <p14:creationId xmlns:p14="http://schemas.microsoft.com/office/powerpoint/2010/main" val="329288931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167010"/>
            <a:ext cx="8229600" cy="1143000"/>
          </a:xfrm>
          <a:prstGeom prst="rect">
            <a:avLst/>
          </a:prstGeom>
        </p:spPr>
        <p:txBody>
          <a:bodyPr vert="horz" lIns="91440" tIns="45720" rIns="91440" bIns="45720" rtlCol="0" anchor="ctr">
            <a:normAutofit/>
          </a:bodyPr>
          <a:lstStyle/>
          <a:p>
            <a:r>
              <a:rPr lang="en-US" sz="4000" dirty="0" smtClean="0">
                <a:solidFill>
                  <a:srgbClr val="C10B24"/>
                </a:solidFill>
                <a:latin typeface="Arial Bold" charset="0"/>
              </a:rPr>
              <a:t>Slide Heading</a:t>
            </a:r>
            <a:endParaRPr lang="en-US" sz="4000" dirty="0">
              <a:solidFill>
                <a:srgbClr val="C10B24"/>
              </a:solidFill>
              <a:latin typeface="Arial Bold" charset="0"/>
            </a:endParaRPr>
          </a:p>
        </p:txBody>
      </p:sp>
      <p:sp>
        <p:nvSpPr>
          <p:cNvPr id="3" name="Text Placeholder 2"/>
          <p:cNvSpPr>
            <a:spLocks noGrp="1"/>
          </p:cNvSpPr>
          <p:nvPr>
            <p:ph type="body" idx="1"/>
          </p:nvPr>
        </p:nvSpPr>
        <p:spPr>
          <a:xfrm>
            <a:off x="457200" y="2310010"/>
            <a:ext cx="8229600" cy="3816153"/>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GB" dirty="0" smtClean="0"/>
              <a:t>© 2013 Newcastle University</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67745-E17C-874C-B973-050C58E97FA1}" type="slidenum">
              <a:rPr lang="en-US" smtClean="0"/>
              <a:t>‹#›</a:t>
            </a:fld>
            <a:endParaRPr lang="en-US" dirty="0"/>
          </a:p>
        </p:txBody>
      </p:sp>
      <p:sp>
        <p:nvSpPr>
          <p:cNvPr id="8" name="Line 4"/>
          <p:cNvSpPr>
            <a:spLocks noChangeShapeType="1"/>
          </p:cNvSpPr>
          <p:nvPr userDrawn="1"/>
        </p:nvSpPr>
        <p:spPr bwMode="auto">
          <a:xfrm>
            <a:off x="762000" y="1143000"/>
            <a:ext cx="8382000" cy="0"/>
          </a:xfrm>
          <a:prstGeom prst="line">
            <a:avLst/>
          </a:prstGeom>
          <a:noFill/>
          <a:ln w="9525">
            <a:solidFill>
              <a:srgbClr val="666666"/>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9" name="Picture 5" descr="NU - A4 Logo (RGB)"/>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010400" y="304800"/>
            <a:ext cx="1831975"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Creative Commons License"/>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004175" y="6430425"/>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2013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sldNum="0" hdr="0" ftr="0"/>
  <p:txStyles>
    <p:titleStyle>
      <a:lvl1pPr algn="l" defTabSz="457200" rtl="0" eaLnBrk="1" latinLnBrk="0" hangingPunct="1">
        <a:spcBef>
          <a:spcPct val="0"/>
        </a:spcBef>
        <a:buNone/>
        <a:defRPr sz="4400" kern="1200">
          <a:solidFill>
            <a:srgbClr val="C10B24"/>
          </a:solidFill>
          <a:latin typeface="+mj-lt"/>
          <a:ea typeface="+mj-ea"/>
          <a:cs typeface="+mj-cs"/>
        </a:defRPr>
      </a:lvl1pPr>
    </p:titleStyle>
    <p:bodyStyle>
      <a:lvl1pPr marL="342900" indent="-342900" algn="l" defTabSz="457200" rtl="0" eaLnBrk="1" latinLnBrk="0" hangingPunct="1">
        <a:spcBef>
          <a:spcPct val="20000"/>
        </a:spcBef>
        <a:buClr>
          <a:schemeClr val="tx2"/>
        </a:buClr>
        <a:buFont typeface="Arial"/>
        <a:buChar char="•"/>
        <a:defRPr sz="3200" kern="1200">
          <a:solidFill>
            <a:schemeClr val="tx1">
              <a:lumMod val="65000"/>
              <a:lumOff val="35000"/>
            </a:schemeClr>
          </a:solidFill>
          <a:latin typeface="+mn-lt"/>
          <a:ea typeface="+mn-ea"/>
          <a:cs typeface="+mn-cs"/>
        </a:defRPr>
      </a:lvl1pPr>
      <a:lvl2pPr marL="742950" indent="-285750" algn="l" defTabSz="457200" rtl="0" eaLnBrk="1" latinLnBrk="0" hangingPunct="1">
        <a:spcBef>
          <a:spcPct val="20000"/>
        </a:spcBef>
        <a:buClr>
          <a:schemeClr val="tx2"/>
        </a:buClr>
        <a:buFont typeface="Arial"/>
        <a:buChar char="–"/>
        <a:defRPr sz="2800" kern="1200">
          <a:solidFill>
            <a:srgbClr val="595959"/>
          </a:solidFill>
          <a:latin typeface="+mn-lt"/>
          <a:ea typeface="+mn-ea"/>
          <a:cs typeface="+mn-cs"/>
        </a:defRPr>
      </a:lvl2pPr>
      <a:lvl3pPr marL="1143000" indent="-228600" algn="l" defTabSz="457200" rtl="0" eaLnBrk="1" latinLnBrk="0" hangingPunct="1">
        <a:spcBef>
          <a:spcPct val="20000"/>
        </a:spcBef>
        <a:buClr>
          <a:schemeClr val="tx2"/>
        </a:buClr>
        <a:buFont typeface="Arial"/>
        <a:buChar char="•"/>
        <a:defRPr sz="2400" kern="1200">
          <a:solidFill>
            <a:srgbClr val="595959"/>
          </a:solidFill>
          <a:latin typeface="+mn-lt"/>
          <a:ea typeface="+mn-ea"/>
          <a:cs typeface="+mn-cs"/>
        </a:defRPr>
      </a:lvl3pPr>
      <a:lvl4pPr marL="1600200" indent="-228600" algn="l" defTabSz="457200" rtl="0" eaLnBrk="1" latinLnBrk="0" hangingPunct="1">
        <a:spcBef>
          <a:spcPct val="20000"/>
        </a:spcBef>
        <a:buClr>
          <a:schemeClr val="tx2"/>
        </a:buClr>
        <a:buFont typeface="Arial"/>
        <a:buChar char="–"/>
        <a:defRPr sz="2000" kern="1200">
          <a:solidFill>
            <a:srgbClr val="595959"/>
          </a:solidFill>
          <a:latin typeface="+mn-lt"/>
          <a:ea typeface="+mn-ea"/>
          <a:cs typeface="+mn-cs"/>
        </a:defRPr>
      </a:lvl4pPr>
      <a:lvl5pPr marL="2057400" indent="-228600" algn="l" defTabSz="457200" rtl="0" eaLnBrk="1" latinLnBrk="0" hangingPunct="1">
        <a:spcBef>
          <a:spcPct val="20000"/>
        </a:spcBef>
        <a:buClr>
          <a:schemeClr val="tx2"/>
        </a:buClr>
        <a:buFont typeface="Arial"/>
        <a:buChar char="»"/>
        <a:defRPr sz="2000" kern="1200">
          <a:solidFill>
            <a:srgbClr val="5959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nerc.ac.uk/research/sites/data/" TargetMode="External"/><Relationship Id="rId7" Type="http://schemas.openxmlformats.org/officeDocument/2006/relationships/hyperlink" Target="http://research.ncl.ac.uk/rdm/policyandgovernance/nationaldatacentres/" TargetMode="External"/><Relationship Id="rId2" Type="http://schemas.openxmlformats.org/officeDocument/2006/relationships/hyperlink" Target="http://www.ukdataservice.ac.uk/" TargetMode="External"/><Relationship Id="rId1" Type="http://schemas.openxmlformats.org/officeDocument/2006/relationships/slideLayout" Target="../slideLayouts/slideLayout2.xml"/><Relationship Id="rId6" Type="http://schemas.openxmlformats.org/officeDocument/2006/relationships/hyperlink" Target="http://data-archive.ac.uk/" TargetMode="External"/><Relationship Id="rId5" Type="http://schemas.openxmlformats.org/officeDocument/2006/relationships/hyperlink" Target="https://www.datagateway.mrc.ac.uk/" TargetMode="External"/><Relationship Id="rId4" Type="http://schemas.openxmlformats.org/officeDocument/2006/relationships/hyperlink" Target="http://www.ebi.ac.uk/ena/"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mimas.ac.uk/" TargetMode="External"/><Relationship Id="rId7" Type="http://schemas.openxmlformats.org/officeDocument/2006/relationships/hyperlink" Target="http://cds.dl.ac.uk/" TargetMode="External"/><Relationship Id="rId2" Type="http://schemas.openxmlformats.org/officeDocument/2006/relationships/hyperlink" Target="http://archaeologydataservice.ac.uk/" TargetMode="External"/><Relationship Id="rId1" Type="http://schemas.openxmlformats.org/officeDocument/2006/relationships/slideLayout" Target="../slideLayouts/slideLayout2.xml"/><Relationship Id="rId6" Type="http://schemas.openxmlformats.org/officeDocument/2006/relationships/hyperlink" Target="http://www.re3data.org/" TargetMode="External"/><Relationship Id="rId5" Type="http://schemas.openxmlformats.org/officeDocument/2006/relationships/hyperlink" Target="http://www.datacite.org/repolist" TargetMode="External"/><Relationship Id="rId4" Type="http://schemas.openxmlformats.org/officeDocument/2006/relationships/hyperlink" Target="http://datadryad.or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epsrc.ac.uk/about/standards/researchdata/Pages/principles.asp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ncl.ac.uk/res/resources/myprojects/" TargetMode="External"/><Relationship Id="rId2" Type="http://schemas.openxmlformats.org/officeDocument/2006/relationships/hyperlink" Target="http://www.ncl.ac.uk/res/resources/myimpact/"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research.ncl.ac.uk/media/sites/researchwebsites/researchdatamanagement/iridium_Research%20Data%20Catalogue%20Quick%20Start%20Guide_April_2013_V6_user-testing.pdf" TargetMode="External"/><Relationship Id="rId2" Type="http://schemas.openxmlformats.org/officeDocument/2006/relationships/hyperlink" Target="http://research.ncl.ac.uk/rdm/tools/researchdatacatalogue/" TargetMode="External"/><Relationship Id="rId1" Type="http://schemas.openxmlformats.org/officeDocument/2006/relationships/slideLayout" Target="../slideLayouts/slideLayout2.xml"/><Relationship Id="rId4" Type="http://schemas.openxmlformats.org/officeDocument/2006/relationships/hyperlink" Target="http://iridiummrd.files.wordpress.com/2012/10/iridium_jisc_progress_24_10_2012_v5_sml.pdf"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http://www.dcc.ac.uk/trainin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sheffield.ac.uk/is/research/projects/rdmros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dcc.ac.uk/sites/default/files/documents/DC%20101%20What%20is%20Digital%20Curation.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dcc.ac.uk/resources/curation-lifecycle-mode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Good practice in Research Data Management</a:t>
            </a:r>
            <a:endParaRPr lang="en-GB" dirty="0"/>
          </a:p>
        </p:txBody>
      </p:sp>
      <p:sp>
        <p:nvSpPr>
          <p:cNvPr id="3" name="Subtitle 2"/>
          <p:cNvSpPr>
            <a:spLocks noGrp="1"/>
          </p:cNvSpPr>
          <p:nvPr>
            <p:ph type="subTitle" idx="1"/>
          </p:nvPr>
        </p:nvSpPr>
        <p:spPr/>
        <p:txBody>
          <a:bodyPr/>
          <a:lstStyle/>
          <a:p>
            <a:r>
              <a:rPr lang="en-GB" dirty="0" smtClean="0"/>
              <a:t>Module </a:t>
            </a:r>
            <a:r>
              <a:rPr lang="en-GB" dirty="0" smtClean="0"/>
              <a:t>5: </a:t>
            </a:r>
            <a:r>
              <a:rPr lang="en-GB" dirty="0" smtClean="0"/>
              <a:t/>
            </a:r>
            <a:br>
              <a:rPr lang="en-GB" dirty="0" smtClean="0"/>
            </a:br>
            <a:r>
              <a:rPr lang="en-GB" dirty="0" smtClean="0"/>
              <a:t>Deposit and long-term preservation</a:t>
            </a:r>
            <a:endParaRPr lang="en-GB" dirty="0"/>
          </a:p>
        </p:txBody>
      </p:sp>
    </p:spTree>
    <p:extLst>
      <p:ext uri="{BB962C8B-B14F-4D97-AF65-F5344CB8AC3E}">
        <p14:creationId xmlns:p14="http://schemas.microsoft.com/office/powerpoint/2010/main" val="1179634915"/>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Data Centres </a:t>
            </a:r>
            <a:r>
              <a:rPr lang="en-GB" dirty="0"/>
              <a:t>and </a:t>
            </a:r>
            <a:r>
              <a:rPr lang="en-GB" dirty="0" smtClean="0"/>
              <a:t>repositories</a:t>
            </a:r>
            <a:endParaRPr lang="en-GB" dirty="0"/>
          </a:p>
        </p:txBody>
      </p:sp>
      <p:sp>
        <p:nvSpPr>
          <p:cNvPr id="3" name="Text Placeholder 2"/>
          <p:cNvSpPr>
            <a:spLocks noGrp="1"/>
          </p:cNvSpPr>
          <p:nvPr>
            <p:ph type="body" idx="1"/>
          </p:nvPr>
        </p:nvSpPr>
        <p:spPr/>
        <p:txBody>
          <a:bodyPr/>
          <a:lstStyle/>
          <a:p>
            <a:endParaRPr lang="en-GB"/>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195153808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Where do I deposit my data?</a:t>
            </a:r>
            <a:endParaRPr lang="en-GB" dirty="0"/>
          </a:p>
        </p:txBody>
      </p:sp>
      <p:sp>
        <p:nvSpPr>
          <p:cNvPr id="6" name="Content Placeholder 5"/>
          <p:cNvSpPr>
            <a:spLocks noGrp="1"/>
          </p:cNvSpPr>
          <p:nvPr>
            <p:ph idx="1"/>
          </p:nvPr>
        </p:nvSpPr>
        <p:spPr/>
        <p:txBody>
          <a:bodyPr/>
          <a:lstStyle/>
          <a:p>
            <a:pPr fontAlgn="base"/>
            <a:r>
              <a:rPr lang="en-GB" dirty="0" smtClean="0"/>
              <a:t>Funder </a:t>
            </a:r>
            <a:r>
              <a:rPr lang="en-GB" dirty="0"/>
              <a:t>mandated </a:t>
            </a:r>
            <a:r>
              <a:rPr lang="en-GB" dirty="0" smtClean="0"/>
              <a:t>data centre or repository </a:t>
            </a:r>
            <a:endParaRPr lang="en-GB" dirty="0"/>
          </a:p>
          <a:p>
            <a:pPr fontAlgn="base"/>
            <a:r>
              <a:rPr lang="en-GB" dirty="0"/>
              <a:t>Subject </a:t>
            </a:r>
            <a:r>
              <a:rPr lang="en-GB" dirty="0" smtClean="0"/>
              <a:t>repository</a:t>
            </a:r>
            <a:endParaRPr lang="en-GB" dirty="0"/>
          </a:p>
          <a:p>
            <a:pPr fontAlgn="base"/>
            <a:r>
              <a:rPr lang="en-GB" dirty="0" smtClean="0"/>
              <a:t>National data centre</a:t>
            </a:r>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247894755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 funder mandated data centres / repositories</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A few of many…</a:t>
            </a:r>
          </a:p>
          <a:p>
            <a:pPr lvl="1"/>
            <a:r>
              <a:rPr lang="en-GB" dirty="0" smtClean="0"/>
              <a:t>UK Data Service - Economic and Social Data </a:t>
            </a:r>
          </a:p>
          <a:p>
            <a:pPr lvl="2"/>
            <a:r>
              <a:rPr lang="en-GB" dirty="0" smtClean="0">
                <a:hlinkClick r:id="rId2"/>
              </a:rPr>
              <a:t>http://www.ukdataservice.ac.uk/</a:t>
            </a:r>
            <a:r>
              <a:rPr lang="en-GB" dirty="0" smtClean="0"/>
              <a:t> </a:t>
            </a:r>
          </a:p>
          <a:p>
            <a:pPr lvl="1"/>
            <a:r>
              <a:rPr lang="en-GB" dirty="0" smtClean="0"/>
              <a:t>NERC data centres (x7)</a:t>
            </a:r>
          </a:p>
          <a:p>
            <a:pPr lvl="2"/>
            <a:r>
              <a:rPr lang="en-GB" dirty="0" smtClean="0">
                <a:hlinkClick r:id="rId3"/>
              </a:rPr>
              <a:t>http://www.nerc.ac.uk/research/sites/data/</a:t>
            </a:r>
            <a:r>
              <a:rPr lang="en-GB" dirty="0" smtClean="0"/>
              <a:t> </a:t>
            </a:r>
          </a:p>
          <a:p>
            <a:pPr lvl="1"/>
            <a:r>
              <a:rPr lang="en-GB" dirty="0" smtClean="0"/>
              <a:t>European Nucleotide Archive (European Bioinformatics Institute)</a:t>
            </a:r>
          </a:p>
          <a:p>
            <a:pPr lvl="2"/>
            <a:r>
              <a:rPr lang="en-GB" dirty="0" smtClean="0">
                <a:hlinkClick r:id="rId4"/>
              </a:rPr>
              <a:t>http://www.ebi.ac.uk/ena/</a:t>
            </a:r>
            <a:r>
              <a:rPr lang="en-GB" dirty="0" smtClean="0"/>
              <a:t> </a:t>
            </a:r>
          </a:p>
          <a:p>
            <a:pPr lvl="1"/>
            <a:r>
              <a:rPr lang="en-GB" dirty="0" smtClean="0"/>
              <a:t>MRC Research Data Gateway</a:t>
            </a:r>
          </a:p>
          <a:p>
            <a:pPr lvl="2"/>
            <a:r>
              <a:rPr lang="en-GB" dirty="0" smtClean="0">
                <a:hlinkClick r:id="rId5"/>
              </a:rPr>
              <a:t>https://www.datagateway.mrc.ac.uk/</a:t>
            </a:r>
            <a:r>
              <a:rPr lang="en-GB" dirty="0" smtClean="0"/>
              <a:t> </a:t>
            </a:r>
          </a:p>
          <a:p>
            <a:pPr lvl="1"/>
            <a:r>
              <a:rPr lang="en-GB" dirty="0" smtClean="0"/>
              <a:t>UK Data Archive for the social sciences </a:t>
            </a:r>
          </a:p>
          <a:p>
            <a:pPr lvl="2"/>
            <a:r>
              <a:rPr lang="en-GB" dirty="0" smtClean="0">
                <a:hlinkClick r:id="rId6"/>
              </a:rPr>
              <a:t>http://data-archive.ac.uk/</a:t>
            </a:r>
            <a:r>
              <a:rPr lang="en-GB" dirty="0" smtClean="0"/>
              <a:t> </a:t>
            </a:r>
          </a:p>
          <a:p>
            <a:r>
              <a:rPr lang="en-GB" dirty="0" smtClean="0"/>
              <a:t>More information</a:t>
            </a:r>
          </a:p>
          <a:p>
            <a:pPr lvl="1"/>
            <a:r>
              <a:rPr lang="en-GB" dirty="0">
                <a:hlinkClick r:id="rId7"/>
              </a:rPr>
              <a:t>http://research.ncl.ac.uk/rdm/policyandgovernance/nationaldatacentres</a:t>
            </a:r>
            <a:r>
              <a:rPr lang="en-GB" dirty="0" smtClean="0">
                <a:hlinkClick r:id="rId7"/>
              </a:rPr>
              <a:t>/</a:t>
            </a:r>
            <a:endParaRPr lang="en-GB" dirty="0" smtClean="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1740735468"/>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Benefits of depositing data in a data centre or repository</a:t>
            </a:r>
            <a:endParaRPr lang="en-GB" dirty="0"/>
          </a:p>
        </p:txBody>
      </p:sp>
      <p:sp>
        <p:nvSpPr>
          <p:cNvPr id="3" name="Content Placeholder 2"/>
          <p:cNvSpPr>
            <a:spLocks noGrp="1"/>
          </p:cNvSpPr>
          <p:nvPr>
            <p:ph idx="1"/>
          </p:nvPr>
        </p:nvSpPr>
        <p:spPr/>
        <p:txBody>
          <a:bodyPr>
            <a:normAutofit/>
          </a:bodyPr>
          <a:lstStyle/>
          <a:p>
            <a:pPr fontAlgn="base"/>
            <a:r>
              <a:rPr lang="en-GB" dirty="0" smtClean="0"/>
              <a:t>Increased efficiently </a:t>
            </a:r>
            <a:r>
              <a:rPr lang="en-GB" dirty="0"/>
              <a:t>- save time and money</a:t>
            </a:r>
          </a:p>
          <a:p>
            <a:pPr fontAlgn="base"/>
            <a:r>
              <a:rPr lang="en-GB" dirty="0" smtClean="0"/>
              <a:t>All </a:t>
            </a:r>
            <a:r>
              <a:rPr lang="en-GB" dirty="0"/>
              <a:t>the data in one </a:t>
            </a:r>
            <a:r>
              <a:rPr lang="en-GB" dirty="0" smtClean="0"/>
              <a:t>place = larger </a:t>
            </a:r>
            <a:r>
              <a:rPr lang="en-GB" dirty="0"/>
              <a:t>datasets for analysis</a:t>
            </a:r>
          </a:p>
          <a:p>
            <a:pPr fontAlgn="base"/>
            <a:r>
              <a:rPr lang="en-GB" dirty="0" smtClean="0"/>
              <a:t>Reduced risk </a:t>
            </a:r>
            <a:r>
              <a:rPr lang="en-GB" dirty="0"/>
              <a:t>of duplication of effort </a:t>
            </a:r>
            <a:endParaRPr lang="en-GB" dirty="0" smtClean="0"/>
          </a:p>
          <a:p>
            <a:pPr fontAlgn="base"/>
            <a:r>
              <a:rPr lang="en-GB" dirty="0" smtClean="0"/>
              <a:t>Data </a:t>
            </a:r>
            <a:r>
              <a:rPr lang="en-GB" dirty="0"/>
              <a:t>centre protocols help ensure that data is produced in a format that is valuable to </a:t>
            </a:r>
            <a:r>
              <a:rPr lang="en-GB" dirty="0" smtClean="0"/>
              <a:t>researchers</a:t>
            </a:r>
            <a:endParaRPr lang="en-GB" dirty="0"/>
          </a:p>
          <a:p>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1579305641"/>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 subject repositories</a:t>
            </a:r>
            <a:endParaRPr lang="en-GB" dirty="0"/>
          </a:p>
        </p:txBody>
      </p:sp>
      <p:sp>
        <p:nvSpPr>
          <p:cNvPr id="3" name="Content Placeholder 2"/>
          <p:cNvSpPr>
            <a:spLocks noGrp="1"/>
          </p:cNvSpPr>
          <p:nvPr>
            <p:ph idx="1"/>
          </p:nvPr>
        </p:nvSpPr>
        <p:spPr/>
        <p:txBody>
          <a:bodyPr/>
          <a:lstStyle/>
          <a:p>
            <a:r>
              <a:rPr lang="en-GB" dirty="0" smtClean="0"/>
              <a:t>Can be open, or funder mandated</a:t>
            </a:r>
            <a:endParaRPr lang="en-GB" dirty="0"/>
          </a:p>
          <a:p>
            <a:pPr lvl="1" fontAlgn="base"/>
            <a:r>
              <a:rPr lang="en-GB" u="sng" dirty="0">
                <a:hlinkClick r:id="rId2"/>
              </a:rPr>
              <a:t>Archaeology Data Service </a:t>
            </a:r>
            <a:endParaRPr lang="en-GB" dirty="0"/>
          </a:p>
          <a:p>
            <a:pPr lvl="1" fontAlgn="base"/>
            <a:r>
              <a:rPr lang="en-GB" u="sng" dirty="0">
                <a:hlinkClick r:id="rId3"/>
              </a:rPr>
              <a:t>MIMAS</a:t>
            </a:r>
            <a:endParaRPr lang="en-GB" dirty="0"/>
          </a:p>
          <a:p>
            <a:pPr lvl="1" fontAlgn="base"/>
            <a:r>
              <a:rPr lang="en-GB" u="sng" dirty="0" smtClean="0">
                <a:hlinkClick r:id="rId4"/>
              </a:rPr>
              <a:t>Data DRYAD</a:t>
            </a:r>
            <a:r>
              <a:rPr lang="en-GB" dirty="0" smtClean="0">
                <a:hlinkClick r:id="rId4"/>
              </a:rPr>
              <a:t> </a:t>
            </a:r>
            <a:endParaRPr lang="en-GB" dirty="0"/>
          </a:p>
          <a:p>
            <a:pPr lvl="1" fontAlgn="base"/>
            <a:r>
              <a:rPr lang="en-GB" u="sng" dirty="0" err="1">
                <a:hlinkClick r:id="rId5"/>
              </a:rPr>
              <a:t>DataCite</a:t>
            </a:r>
            <a:r>
              <a:rPr lang="en-GB" u="sng" dirty="0">
                <a:hlinkClick r:id="rId5"/>
              </a:rPr>
              <a:t> </a:t>
            </a:r>
            <a:endParaRPr lang="en-GB" dirty="0"/>
          </a:p>
          <a:p>
            <a:pPr lvl="1" fontAlgn="base"/>
            <a:r>
              <a:rPr lang="en-GB" u="sng" dirty="0">
                <a:hlinkClick r:id="rId6"/>
              </a:rPr>
              <a:t>Re3data </a:t>
            </a:r>
            <a:endParaRPr lang="en-GB" dirty="0"/>
          </a:p>
          <a:p>
            <a:pPr lvl="1" fontAlgn="base"/>
            <a:r>
              <a:rPr lang="en-GB" u="sng" dirty="0">
                <a:hlinkClick r:id="rId7"/>
              </a:rPr>
              <a:t>Chemical Database Service</a:t>
            </a:r>
            <a:endParaRPr lang="en-GB" dirty="0"/>
          </a:p>
          <a:p>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3044567953"/>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dirty="0" smtClean="0"/>
              <a:t>Metadata and the Newcastle </a:t>
            </a:r>
            <a:r>
              <a:rPr lang="en-GB" dirty="0"/>
              <a:t>University Research Data </a:t>
            </a:r>
            <a:r>
              <a:rPr lang="en-GB" dirty="0" smtClean="0"/>
              <a:t>Catalogue</a:t>
            </a:r>
            <a:endParaRPr lang="en-GB" dirty="0"/>
          </a:p>
        </p:txBody>
      </p:sp>
      <p:sp>
        <p:nvSpPr>
          <p:cNvPr id="6" name="Text Placeholder 5"/>
          <p:cNvSpPr>
            <a:spLocks noGrp="1"/>
          </p:cNvSpPr>
          <p:nvPr>
            <p:ph type="body" idx="1"/>
          </p:nvPr>
        </p:nvSpPr>
        <p:spPr/>
        <p:txBody>
          <a:bodyPr/>
          <a:lstStyle/>
          <a:p>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3802532085"/>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What is metadata?</a:t>
            </a:r>
            <a:endParaRPr lang="en-GB" dirty="0"/>
          </a:p>
        </p:txBody>
      </p:sp>
      <p:sp>
        <p:nvSpPr>
          <p:cNvPr id="6" name="Content Placeholder 5"/>
          <p:cNvSpPr>
            <a:spLocks noGrp="1"/>
          </p:cNvSpPr>
          <p:nvPr>
            <p:ph idx="1"/>
          </p:nvPr>
        </p:nvSpPr>
        <p:spPr/>
        <p:txBody>
          <a:bodyPr>
            <a:normAutofit fontScale="92500" lnSpcReduction="20000"/>
          </a:bodyPr>
          <a:lstStyle/>
          <a:p>
            <a:r>
              <a:rPr lang="en-GB" dirty="0" smtClean="0"/>
              <a:t>It's "data about data"!</a:t>
            </a:r>
          </a:p>
          <a:p>
            <a:pPr fontAlgn="base"/>
            <a:r>
              <a:rPr lang="en-GB" dirty="0" smtClean="0"/>
              <a:t>Explains </a:t>
            </a:r>
            <a:r>
              <a:rPr lang="en-GB" dirty="0"/>
              <a:t>the origin, purpose, time reference, geographic location, creator, access conditions and terms of use of a data </a:t>
            </a:r>
            <a:r>
              <a:rPr lang="en-GB" dirty="0" smtClean="0"/>
              <a:t>collection</a:t>
            </a:r>
            <a:endParaRPr lang="en-GB" dirty="0"/>
          </a:p>
          <a:p>
            <a:pPr fontAlgn="base"/>
            <a:r>
              <a:rPr lang="en-GB" dirty="0" smtClean="0"/>
              <a:t>Metadata </a:t>
            </a:r>
            <a:r>
              <a:rPr lang="en-GB" dirty="0"/>
              <a:t>are typically used:</a:t>
            </a:r>
          </a:p>
          <a:p>
            <a:pPr lvl="1" fontAlgn="base"/>
            <a:r>
              <a:rPr lang="en-GB" dirty="0"/>
              <a:t>for resource discovery, providing searchable information that helps users to easily find existing data</a:t>
            </a:r>
          </a:p>
          <a:p>
            <a:pPr lvl="1" fontAlgn="base"/>
            <a:r>
              <a:rPr lang="en-GB" dirty="0"/>
              <a:t>as a bibliographic record for citation</a:t>
            </a:r>
          </a:p>
          <a:p>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3411847147"/>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Working with metadata</a:t>
            </a:r>
            <a:endParaRPr lang="en-GB" dirty="0"/>
          </a:p>
        </p:txBody>
      </p:sp>
      <p:sp>
        <p:nvSpPr>
          <p:cNvPr id="3" name="Content Placeholder 2"/>
          <p:cNvSpPr>
            <a:spLocks noGrp="1"/>
          </p:cNvSpPr>
          <p:nvPr>
            <p:ph idx="1"/>
          </p:nvPr>
        </p:nvSpPr>
        <p:spPr/>
        <p:txBody>
          <a:bodyPr>
            <a:normAutofit/>
          </a:bodyPr>
          <a:lstStyle/>
          <a:p>
            <a:pPr fontAlgn="base"/>
            <a:r>
              <a:rPr lang="en-GB" dirty="0" smtClean="0"/>
              <a:t>When </a:t>
            </a:r>
            <a:r>
              <a:rPr lang="en-GB" dirty="0"/>
              <a:t>depositing in an archive or with a data </a:t>
            </a:r>
            <a:r>
              <a:rPr lang="en-GB" dirty="0" smtClean="0"/>
              <a:t>centre</a:t>
            </a:r>
          </a:p>
          <a:p>
            <a:pPr lvl="1" fontAlgn="base"/>
            <a:r>
              <a:rPr lang="en-GB" dirty="0" smtClean="0"/>
              <a:t>A metadata template, </a:t>
            </a:r>
            <a:r>
              <a:rPr lang="en-GB" dirty="0"/>
              <a:t>structured to international standards or schemes, </a:t>
            </a:r>
            <a:r>
              <a:rPr lang="en-GB" dirty="0" smtClean="0"/>
              <a:t>normally provided</a:t>
            </a:r>
            <a:endParaRPr lang="en-GB" dirty="0"/>
          </a:p>
          <a:p>
            <a:pPr fontAlgn="base"/>
            <a:r>
              <a:rPr lang="en-GB" dirty="0" smtClean="0"/>
              <a:t>Metadata powers resource discovery</a:t>
            </a:r>
          </a:p>
          <a:p>
            <a:pPr lvl="1" fontAlgn="base"/>
            <a:r>
              <a:rPr lang="en-GB" dirty="0" smtClean="0"/>
              <a:t>Via meaningful </a:t>
            </a:r>
            <a:r>
              <a:rPr lang="en-GB" dirty="0"/>
              <a:t>dataset titles, descriptions, keywords and other </a:t>
            </a:r>
            <a:r>
              <a:rPr lang="en-GB" dirty="0" smtClean="0"/>
              <a:t>information</a:t>
            </a:r>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2479495609"/>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 funder stipulation: </a:t>
            </a:r>
            <a:br>
              <a:rPr lang="en-GB" dirty="0" smtClean="0"/>
            </a:br>
            <a:r>
              <a:rPr lang="en-GB" dirty="0" smtClean="0"/>
              <a:t>EPSRC </a:t>
            </a:r>
            <a:r>
              <a:rPr lang="en-GB" dirty="0"/>
              <a:t>Principle 6</a:t>
            </a:r>
            <a:r>
              <a:rPr lang="en-GB" dirty="0" smtClean="0"/>
              <a:t> </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a:t>“</a:t>
            </a:r>
            <a:r>
              <a:rPr lang="en-GB" i="1" dirty="0"/>
              <a:t>Sufficient metadata should be recorded and made openly available to enable other researchers to understand the potential for further research and re-use of the data. Published results should always include information on how to access the supporting data.</a:t>
            </a:r>
            <a:r>
              <a:rPr lang="en-GB" dirty="0"/>
              <a:t>”</a:t>
            </a:r>
          </a:p>
          <a:p>
            <a:pPr marL="0" indent="0">
              <a:buNone/>
            </a:pPr>
            <a:r>
              <a:rPr lang="en-GB" sz="2000" dirty="0">
                <a:hlinkClick r:id="rId2"/>
              </a:rPr>
              <a:t>http://www.epsrc.ac.uk/about/standards/researchdata/Pages/principles.aspx</a:t>
            </a:r>
            <a:r>
              <a:rPr lang="en-GB" sz="2000" dirty="0"/>
              <a:t> </a:t>
            </a:r>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4113511653"/>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Activity: How much metadata is "Sufficient metadata"?</a:t>
            </a:r>
            <a:endParaRPr lang="en-GB" dirty="0"/>
          </a:p>
        </p:txBody>
      </p:sp>
      <p:sp>
        <p:nvSpPr>
          <p:cNvPr id="6" name="Text Placeholder 5"/>
          <p:cNvSpPr>
            <a:spLocks noGrp="1"/>
          </p:cNvSpPr>
          <p:nvPr>
            <p:ph type="body" idx="1"/>
          </p:nvPr>
        </p:nvSpPr>
        <p:spPr/>
        <p:txBody>
          <a:bodyPr/>
          <a:lstStyle/>
          <a:p>
            <a:r>
              <a:rPr lang="en-GB" dirty="0" smtClean="0"/>
              <a:t>Activity reused under cc-by-</a:t>
            </a:r>
            <a:r>
              <a:rPr lang="en-GB" dirty="0" err="1" smtClean="0"/>
              <a:t>sa</a:t>
            </a:r>
            <a:r>
              <a:rPr lang="en-GB" dirty="0" smtClean="0"/>
              <a:t> license form RDM </a:t>
            </a:r>
            <a:r>
              <a:rPr lang="en-GB" dirty="0"/>
              <a:t>Rose, Jisc project 2012-13, University of </a:t>
            </a:r>
            <a:r>
              <a:rPr lang="en-GB" dirty="0" smtClean="0"/>
              <a:t>Sheffield</a:t>
            </a:r>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388453565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Topics</a:t>
            </a:r>
            <a:endParaRPr lang="en-GB" dirty="0"/>
          </a:p>
        </p:txBody>
      </p:sp>
      <p:sp>
        <p:nvSpPr>
          <p:cNvPr id="3" name="Content Placeholder 2"/>
          <p:cNvSpPr>
            <a:spLocks noGrp="1"/>
          </p:cNvSpPr>
          <p:nvPr>
            <p:ph idx="1"/>
          </p:nvPr>
        </p:nvSpPr>
        <p:spPr/>
        <p:txBody>
          <a:bodyPr/>
          <a:lstStyle/>
          <a:p>
            <a:r>
              <a:rPr lang="en-GB" dirty="0" smtClean="0"/>
              <a:t>Considering the long-term</a:t>
            </a:r>
          </a:p>
          <a:p>
            <a:r>
              <a:rPr lang="en-GB" dirty="0" smtClean="0"/>
              <a:t>Data Centres and repositories</a:t>
            </a:r>
          </a:p>
          <a:p>
            <a:r>
              <a:rPr lang="en-GB" dirty="0" smtClean="0"/>
              <a:t>Metadata and the Newcastle University Research Data Catalogue</a:t>
            </a:r>
          </a:p>
          <a:p>
            <a:pPr lvl="1"/>
            <a:endParaRPr lang="en-GB" dirty="0"/>
          </a:p>
        </p:txBody>
      </p:sp>
    </p:spTree>
    <p:extLst>
      <p:ext uri="{BB962C8B-B14F-4D97-AF65-F5344CB8AC3E}">
        <p14:creationId xmlns:p14="http://schemas.microsoft.com/office/powerpoint/2010/main" val="2359239293"/>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Metadata scenario</a:t>
            </a:r>
            <a:endParaRPr lang="en-GB" dirty="0"/>
          </a:p>
        </p:txBody>
      </p:sp>
      <p:sp>
        <p:nvSpPr>
          <p:cNvPr id="6" name="Content Placeholder 5"/>
          <p:cNvSpPr>
            <a:spLocks noGrp="1"/>
          </p:cNvSpPr>
          <p:nvPr>
            <p:ph idx="1"/>
          </p:nvPr>
        </p:nvSpPr>
        <p:spPr/>
        <p:txBody>
          <a:bodyPr>
            <a:normAutofit fontScale="62500" lnSpcReduction="20000"/>
          </a:bodyPr>
          <a:lstStyle/>
          <a:p>
            <a:pPr marL="0" indent="0">
              <a:buNone/>
            </a:pPr>
            <a:r>
              <a:rPr lang="en-GB" dirty="0"/>
              <a:t>The University of </a:t>
            </a:r>
            <a:r>
              <a:rPr lang="en-GB" dirty="0" err="1"/>
              <a:t>Poppleton</a:t>
            </a:r>
            <a:r>
              <a:rPr lang="en-GB" dirty="0"/>
              <a:t> holds a dataset with meteorological observations, taken at the university’s weather station. In particular, it contains a set of precipitation measurements since the foundation of the university. A climatologist, Jenny </a:t>
            </a:r>
            <a:r>
              <a:rPr lang="en-GB" dirty="0" err="1"/>
              <a:t>Fairweather</a:t>
            </a:r>
            <a:r>
              <a:rPr lang="en-GB" dirty="0"/>
              <a:t>, is interested in this dataset for her research into climate change. She is looking for trends in the weather. A meteorologist, Wilson </a:t>
            </a:r>
            <a:r>
              <a:rPr lang="en-GB" dirty="0" err="1"/>
              <a:t>Rainbird</a:t>
            </a:r>
            <a:r>
              <a:rPr lang="en-GB" dirty="0"/>
              <a:t>, who works for the UK Met Office wants to use these data for the purposes of weather prediction. He is mainly interested in combining these precipitation measurements with other similar datasets. A researcher, Alice </a:t>
            </a:r>
            <a:r>
              <a:rPr lang="en-GB" dirty="0" err="1"/>
              <a:t>Snowe</a:t>
            </a:r>
            <a:r>
              <a:rPr lang="en-GB" dirty="0"/>
              <a:t>, from another university’s Accident Research Unit conducts most of her research in the area of road traffic accidents. She would like to map the precipitation measurements to another dataset containing information on road accidents in order to analyse possible correlations. Lastly, the university’s data repository manager, John Shower, is concerned with issues regarding data access and IPR</a:t>
            </a:r>
            <a:r>
              <a:rPr lang="en-GB" dirty="0" smtClean="0"/>
              <a:t>.</a:t>
            </a:r>
            <a:endParaRPr lang="en-US"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769832021"/>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Questions to consider</a:t>
            </a:r>
            <a:endParaRPr lang="en-GB" dirty="0"/>
          </a:p>
        </p:txBody>
      </p:sp>
      <p:sp>
        <p:nvSpPr>
          <p:cNvPr id="6" name="Content Placeholder 5"/>
          <p:cNvSpPr>
            <a:spLocks noGrp="1"/>
          </p:cNvSpPr>
          <p:nvPr>
            <p:ph idx="1"/>
          </p:nvPr>
        </p:nvSpPr>
        <p:spPr/>
        <p:txBody>
          <a:bodyPr/>
          <a:lstStyle/>
          <a:p>
            <a:r>
              <a:rPr lang="en-GB" i="1" dirty="0" smtClean="0"/>
              <a:t>What metadata descriptors can you identify?</a:t>
            </a:r>
          </a:p>
          <a:p>
            <a:r>
              <a:rPr lang="en-GB" i="1" dirty="0" smtClean="0"/>
              <a:t>Which does each stakeholder require?</a:t>
            </a:r>
          </a:p>
          <a:p>
            <a:r>
              <a:rPr lang="en-GB" i="1" dirty="0" smtClean="0"/>
              <a:t>What </a:t>
            </a:r>
            <a:r>
              <a:rPr lang="en-GB" i="1" dirty="0"/>
              <a:t>is “sufficient metadata” </a:t>
            </a:r>
            <a:r>
              <a:rPr lang="en-GB" i="1" dirty="0" smtClean="0"/>
              <a:t>to enable other </a:t>
            </a:r>
            <a:r>
              <a:rPr lang="en-GB" i="1" dirty="0"/>
              <a:t>researchers to understand the potential for further research and re-use of </a:t>
            </a:r>
            <a:r>
              <a:rPr lang="en-GB" i="1" dirty="0" smtClean="0"/>
              <a:t>the dataset?</a:t>
            </a:r>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4228269556"/>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 levels of metadata</a:t>
            </a:r>
            <a:endParaRPr lang="en-GB" dirty="0"/>
          </a:p>
        </p:txBody>
      </p:sp>
      <p:sp>
        <p:nvSpPr>
          <p:cNvPr id="3" name="Content Placeholder 2"/>
          <p:cNvSpPr>
            <a:spLocks noGrp="1"/>
          </p:cNvSpPr>
          <p:nvPr>
            <p:ph idx="1"/>
          </p:nvPr>
        </p:nvSpPr>
        <p:spPr/>
        <p:txBody>
          <a:bodyPr>
            <a:normAutofit fontScale="70000" lnSpcReduction="20000"/>
          </a:bodyPr>
          <a:lstStyle/>
          <a:p>
            <a:pPr marL="514350" indent="-514350" fontAlgn="base">
              <a:buFont typeface="+mj-lt"/>
              <a:buAutoNum type="arabicPeriod"/>
            </a:pPr>
            <a:r>
              <a:rPr lang="en-GB" b="1" dirty="0"/>
              <a:t>Mandatory minimal metadata </a:t>
            </a:r>
            <a:endParaRPr lang="en-GB" b="1" dirty="0" smtClean="0"/>
          </a:p>
          <a:p>
            <a:pPr lvl="1" fontAlgn="base"/>
            <a:r>
              <a:rPr lang="en-GB" dirty="0" smtClean="0"/>
              <a:t>to </a:t>
            </a:r>
            <a:r>
              <a:rPr lang="en-GB" dirty="0"/>
              <a:t>enable basic discovery, such as Creator, Title, Publisher, Date, Location, Access terms &amp; </a:t>
            </a:r>
            <a:r>
              <a:rPr lang="en-GB" dirty="0" smtClean="0"/>
              <a:t>conditions</a:t>
            </a:r>
          </a:p>
          <a:p>
            <a:pPr marL="514350" indent="-514350" fontAlgn="base">
              <a:buFont typeface="+mj-lt"/>
              <a:buAutoNum type="arabicPeriod"/>
            </a:pPr>
            <a:r>
              <a:rPr lang="en-GB" b="1" dirty="0" smtClean="0"/>
              <a:t>Mandatory </a:t>
            </a:r>
            <a:r>
              <a:rPr lang="en-GB" b="1" dirty="0"/>
              <a:t>contextual metadata</a:t>
            </a:r>
            <a:r>
              <a:rPr lang="en-GB" dirty="0"/>
              <a:t> (mostly administrative and based on funders expectations</a:t>
            </a:r>
            <a:r>
              <a:rPr lang="en-GB" dirty="0" smtClean="0"/>
              <a:t>)</a:t>
            </a:r>
          </a:p>
          <a:p>
            <a:pPr lvl="1" fontAlgn="base"/>
            <a:r>
              <a:rPr lang="en-GB" dirty="0" smtClean="0"/>
              <a:t>such </a:t>
            </a:r>
            <a:r>
              <a:rPr lang="en-GB" dirty="0"/>
              <a:t>as Funding Agency, Grant Number, Last access request date, Project Information, Data Generation Process, Why the data was generated, Date (range) of data collection, Reasons for </a:t>
            </a:r>
            <a:r>
              <a:rPr lang="en-GB" dirty="0" smtClean="0"/>
              <a:t>embargo</a:t>
            </a:r>
          </a:p>
          <a:p>
            <a:pPr marL="514350" indent="-514350" fontAlgn="base">
              <a:buFont typeface="+mj-lt"/>
              <a:buAutoNum type="arabicPeriod"/>
            </a:pPr>
            <a:r>
              <a:rPr lang="en-GB" b="1" dirty="0" smtClean="0"/>
              <a:t>Optional </a:t>
            </a:r>
            <a:r>
              <a:rPr lang="en-GB" b="1" dirty="0"/>
              <a:t>metadata</a:t>
            </a:r>
            <a:r>
              <a:rPr lang="en-GB" dirty="0"/>
              <a:t> (including discipline-specific metadata</a:t>
            </a:r>
            <a:r>
              <a:rPr lang="en-GB" dirty="0" smtClean="0"/>
              <a:t>)</a:t>
            </a:r>
          </a:p>
          <a:p>
            <a:pPr lvl="1" fontAlgn="base"/>
            <a:r>
              <a:rPr lang="en-GB" dirty="0" smtClean="0"/>
              <a:t>to </a:t>
            </a:r>
            <a:r>
              <a:rPr lang="en-GB" dirty="0"/>
              <a:t>enable reuse, such as machine settings and experimental conditions under which the data were gathered</a:t>
            </a:r>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2458502575"/>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HEIs and metadata</a:t>
            </a:r>
            <a:endParaRPr lang="en-GB" dirty="0"/>
          </a:p>
        </p:txBody>
      </p:sp>
      <p:sp>
        <p:nvSpPr>
          <p:cNvPr id="3" name="Content Placeholder 2"/>
          <p:cNvSpPr>
            <a:spLocks noGrp="1"/>
          </p:cNvSpPr>
          <p:nvPr>
            <p:ph idx="1"/>
          </p:nvPr>
        </p:nvSpPr>
        <p:spPr/>
        <p:txBody>
          <a:bodyPr>
            <a:normAutofit/>
          </a:bodyPr>
          <a:lstStyle/>
          <a:p>
            <a:pPr fontAlgn="base"/>
            <a:r>
              <a:rPr lang="en-GB" dirty="0"/>
              <a:t>Universities need to have a record of the research data they hold</a:t>
            </a:r>
          </a:p>
          <a:p>
            <a:pPr fontAlgn="base"/>
            <a:r>
              <a:rPr lang="en-GB" dirty="0"/>
              <a:t>They make the metadata available online to support discoverability and </a:t>
            </a:r>
            <a:r>
              <a:rPr lang="en-GB" dirty="0" smtClean="0"/>
              <a:t>re-use</a:t>
            </a:r>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2423094696"/>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Introducing the Newcastle University Research Data Catalogue (RDC) </a:t>
            </a:r>
            <a:endParaRPr lang="en-GB" dirty="0"/>
          </a:p>
        </p:txBody>
      </p:sp>
      <p:sp>
        <p:nvSpPr>
          <p:cNvPr id="3" name="Content Placeholder 2"/>
          <p:cNvSpPr>
            <a:spLocks noGrp="1"/>
          </p:cNvSpPr>
          <p:nvPr>
            <p:ph idx="1"/>
          </p:nvPr>
        </p:nvSpPr>
        <p:spPr/>
        <p:txBody>
          <a:bodyPr>
            <a:normAutofit/>
          </a:bodyPr>
          <a:lstStyle/>
          <a:p>
            <a:pPr fontAlgn="base"/>
            <a:r>
              <a:rPr lang="en-GB" dirty="0" smtClean="0"/>
              <a:t>The Newcastle University RDC is a </a:t>
            </a:r>
            <a:r>
              <a:rPr lang="en-GB" i="1" dirty="0" smtClean="0"/>
              <a:t>proof of concept metadata catalogue</a:t>
            </a:r>
          </a:p>
          <a:p>
            <a:pPr lvl="1"/>
            <a:r>
              <a:rPr lang="en-GB" dirty="0" smtClean="0"/>
              <a:t>It's </a:t>
            </a:r>
            <a:r>
              <a:rPr lang="en-GB" b="1" dirty="0" smtClean="0"/>
              <a:t>not</a:t>
            </a:r>
            <a:r>
              <a:rPr lang="en-GB" dirty="0" smtClean="0"/>
              <a:t> a repository for data!</a:t>
            </a:r>
          </a:p>
          <a:p>
            <a:pPr fontAlgn="base"/>
            <a:r>
              <a:rPr lang="en-GB" dirty="0" smtClean="0"/>
              <a:t>RDC facilitates RDM implementation</a:t>
            </a:r>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1727675804"/>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RDC enabling RDM</a:t>
            </a:r>
            <a:endParaRPr lang="en-GB" dirty="0"/>
          </a:p>
        </p:txBody>
      </p:sp>
      <p:sp>
        <p:nvSpPr>
          <p:cNvPr id="3" name="Content Placeholder 2"/>
          <p:cNvSpPr>
            <a:spLocks noGrp="1"/>
          </p:cNvSpPr>
          <p:nvPr>
            <p:ph idx="1"/>
          </p:nvPr>
        </p:nvSpPr>
        <p:spPr/>
        <p:txBody>
          <a:bodyPr>
            <a:normAutofit lnSpcReduction="10000"/>
          </a:bodyPr>
          <a:lstStyle/>
          <a:p>
            <a:pPr fontAlgn="base"/>
            <a:r>
              <a:rPr lang="en-GB" dirty="0"/>
              <a:t>RDC enables the publications held on</a:t>
            </a:r>
            <a:r>
              <a:rPr lang="en-GB" dirty="0">
                <a:hlinkClick r:id="rId2"/>
              </a:rPr>
              <a:t> </a:t>
            </a:r>
            <a:r>
              <a:rPr lang="en-GB" u="sng" dirty="0" err="1">
                <a:hlinkClick r:id="rId2"/>
              </a:rPr>
              <a:t>MyImpact</a:t>
            </a:r>
            <a:r>
              <a:rPr lang="en-GB" dirty="0"/>
              <a:t> to be linked to the projects that supported the research held </a:t>
            </a:r>
            <a:r>
              <a:rPr lang="en-GB" dirty="0" smtClean="0"/>
              <a:t>on </a:t>
            </a:r>
            <a:r>
              <a:rPr lang="en-GB" u="sng" dirty="0" err="1" smtClean="0">
                <a:hlinkClick r:id="rId3"/>
              </a:rPr>
              <a:t>MyProjects</a:t>
            </a:r>
            <a:endParaRPr lang="en-GB" dirty="0"/>
          </a:p>
          <a:p>
            <a:pPr fontAlgn="base"/>
            <a:r>
              <a:rPr lang="en-GB" dirty="0"/>
              <a:t>supports </a:t>
            </a:r>
            <a:r>
              <a:rPr lang="en-GB" dirty="0" smtClean="0"/>
              <a:t>RDM draft </a:t>
            </a:r>
            <a:r>
              <a:rPr lang="en-GB" dirty="0"/>
              <a:t>policy </a:t>
            </a:r>
            <a:r>
              <a:rPr lang="en-GB" dirty="0" smtClean="0"/>
              <a:t>implementation</a:t>
            </a:r>
          </a:p>
          <a:p>
            <a:pPr lvl="1" fontAlgn="base"/>
            <a:r>
              <a:rPr lang="en-GB" dirty="0" smtClean="0"/>
              <a:t>By recording </a:t>
            </a:r>
            <a:r>
              <a:rPr lang="en-GB" dirty="0"/>
              <a:t>information such as data location, access to publications, internal discoverability of data, and embargo periods restricting the re-use of data</a:t>
            </a:r>
          </a:p>
          <a:p>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2424936663"/>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smtClean="0"/>
              <a:t>RDC visualised</a:t>
            </a:r>
            <a:endParaRPr lang="en-GB" dirty="0"/>
          </a:p>
        </p:txBody>
      </p:sp>
      <p:sp>
        <p:nvSpPr>
          <p:cNvPr id="4" name="Date Placeholder 3"/>
          <p:cNvSpPr>
            <a:spLocks noGrp="1"/>
          </p:cNvSpPr>
          <p:nvPr>
            <p:ph type="dt" sz="half" idx="10"/>
          </p:nvPr>
        </p:nvSpPr>
        <p:spPr/>
        <p:txBody>
          <a:bodyPr/>
          <a:lstStyle/>
          <a:p>
            <a:endParaRPr lang="en-US" dirty="0"/>
          </a:p>
        </p:txBody>
      </p:sp>
      <p:pic>
        <p:nvPicPr>
          <p:cNvPr id="1026" name="Picture 2" descr="https://lh3.googleusercontent.com/liez8EirNUj9Sx8wPGawlSeg-I4B5s02wKnurZf8ySv_iTyjrOrGrsO8bPUkx62uOvZ4I4NroQCZyC2s4EYuvYs2Qz65q5f-zf3NITAYGdpbDq5wvha0BL2V8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9795" y="2040779"/>
            <a:ext cx="4244410" cy="42073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8247860"/>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RDC: More information</a:t>
            </a:r>
            <a:endParaRPr lang="en-GB" dirty="0"/>
          </a:p>
        </p:txBody>
      </p:sp>
      <p:sp>
        <p:nvSpPr>
          <p:cNvPr id="3" name="Content Placeholder 2"/>
          <p:cNvSpPr>
            <a:spLocks noGrp="1"/>
          </p:cNvSpPr>
          <p:nvPr>
            <p:ph idx="1"/>
          </p:nvPr>
        </p:nvSpPr>
        <p:spPr/>
        <p:txBody>
          <a:bodyPr/>
          <a:lstStyle/>
          <a:p>
            <a:r>
              <a:rPr lang="en-GB" dirty="0" smtClean="0"/>
              <a:t>RDC explained on RDM at Newcastle website</a:t>
            </a:r>
          </a:p>
          <a:p>
            <a:pPr lvl="1"/>
            <a:r>
              <a:rPr lang="en-GB" sz="2000" dirty="0">
                <a:hlinkClick r:id="rId2"/>
              </a:rPr>
              <a:t>http://research.ncl.ac.uk/rdm/tools/researchdatacatalogue</a:t>
            </a:r>
            <a:r>
              <a:rPr lang="en-GB" sz="2000" dirty="0" smtClean="0">
                <a:hlinkClick r:id="rId2"/>
              </a:rPr>
              <a:t>/</a:t>
            </a:r>
            <a:endParaRPr lang="en-GB" sz="2000" dirty="0" smtClean="0"/>
          </a:p>
          <a:p>
            <a:r>
              <a:rPr lang="en-GB" dirty="0" smtClean="0">
                <a:hlinkClick r:id="rId3"/>
              </a:rPr>
              <a:t>RDC overview and getting started guide</a:t>
            </a:r>
            <a:r>
              <a:rPr lang="en-GB" dirty="0" smtClean="0"/>
              <a:t> (</a:t>
            </a:r>
            <a:r>
              <a:rPr lang="en-GB" dirty="0" err="1" smtClean="0"/>
              <a:t>pdf</a:t>
            </a:r>
            <a:r>
              <a:rPr lang="en-GB" dirty="0" smtClean="0"/>
              <a:t>)</a:t>
            </a:r>
          </a:p>
          <a:p>
            <a:r>
              <a:rPr lang="en-GB" dirty="0" smtClean="0">
                <a:hlinkClick r:id="rId4"/>
              </a:rPr>
              <a:t>RDC poster</a:t>
            </a:r>
            <a:r>
              <a:rPr lang="en-GB" dirty="0" smtClean="0"/>
              <a:t> (</a:t>
            </a:r>
            <a:r>
              <a:rPr lang="en-GB" dirty="0" err="1" smtClean="0"/>
              <a:t>pdf</a:t>
            </a:r>
            <a:r>
              <a:rPr lang="en-GB" dirty="0" smtClean="0"/>
              <a:t>)</a:t>
            </a:r>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754319465"/>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Session review</a:t>
            </a:r>
            <a:endParaRPr lang="en-GB" dirty="0"/>
          </a:p>
        </p:txBody>
      </p:sp>
      <p:sp>
        <p:nvSpPr>
          <p:cNvPr id="6" name="Text Placeholder 5"/>
          <p:cNvSpPr>
            <a:spLocks noGrp="1"/>
          </p:cNvSpPr>
          <p:nvPr>
            <p:ph type="body" idx="1"/>
          </p:nvPr>
        </p:nvSpPr>
        <p:spPr/>
        <p:txBody>
          <a:bodyPr/>
          <a:lstStyle/>
          <a:p>
            <a:endParaRPr lang="en-GB"/>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305080882"/>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In summary</a:t>
            </a:r>
            <a:endParaRPr lang="en-GB" dirty="0"/>
          </a:p>
        </p:txBody>
      </p:sp>
      <p:sp>
        <p:nvSpPr>
          <p:cNvPr id="6" name="Content Placeholder 5"/>
          <p:cNvSpPr>
            <a:spLocks noGrp="1"/>
          </p:cNvSpPr>
          <p:nvPr>
            <p:ph idx="1"/>
          </p:nvPr>
        </p:nvSpPr>
        <p:spPr/>
        <p:txBody>
          <a:bodyPr/>
          <a:lstStyle/>
          <a:p>
            <a:r>
              <a:rPr lang="en-GB" dirty="0" smtClean="0"/>
              <a:t>Depositing data and long-term preservation is both important and beneficial</a:t>
            </a:r>
          </a:p>
          <a:p>
            <a:r>
              <a:rPr lang="en-GB" dirty="0"/>
              <a:t>Data Centres and </a:t>
            </a:r>
            <a:r>
              <a:rPr lang="en-GB" dirty="0" smtClean="0"/>
              <a:t>repositories are often funder mandated and prescribe metadata template</a:t>
            </a:r>
          </a:p>
          <a:p>
            <a:r>
              <a:rPr lang="en-GB" dirty="0" smtClean="0"/>
              <a:t>Metadata powers </a:t>
            </a:r>
            <a:r>
              <a:rPr lang="en-GB" dirty="0"/>
              <a:t>resource </a:t>
            </a:r>
            <a:r>
              <a:rPr lang="en-GB" dirty="0" smtClean="0"/>
              <a:t>discovery</a:t>
            </a:r>
          </a:p>
          <a:p>
            <a:r>
              <a:rPr lang="en-GB" dirty="0" smtClean="0"/>
              <a:t>Newcastle's RDC facilitates RDM implementation</a:t>
            </a:r>
            <a:endParaRPr lang="en-GB" dirty="0"/>
          </a:p>
          <a:p>
            <a:endParaRPr lang="en-GB" dirty="0" smtClean="0"/>
          </a:p>
          <a:p>
            <a:endParaRPr lang="en-GB" dirty="0" smtClean="0"/>
          </a:p>
          <a:p>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3354438956"/>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Considering the long-term</a:t>
            </a:r>
            <a:endParaRPr lang="en-GB" dirty="0"/>
          </a:p>
        </p:txBody>
      </p:sp>
      <p:sp>
        <p:nvSpPr>
          <p:cNvPr id="6" name="Text Placeholder 5"/>
          <p:cNvSpPr>
            <a:spLocks noGrp="1"/>
          </p:cNvSpPr>
          <p:nvPr>
            <p:ph type="body" idx="1"/>
          </p:nvPr>
        </p:nvSpPr>
        <p:spPr/>
        <p:txBody>
          <a:bodyPr/>
          <a:lstStyle/>
          <a:p>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4005471277"/>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Acknowledgemets</a:t>
            </a:r>
            <a:endParaRPr lang="en-GB" dirty="0"/>
          </a:p>
        </p:txBody>
      </p:sp>
      <p:sp>
        <p:nvSpPr>
          <p:cNvPr id="3" name="Content Placeholder 2"/>
          <p:cNvSpPr>
            <a:spLocks noGrp="1"/>
          </p:cNvSpPr>
          <p:nvPr>
            <p:ph idx="1"/>
          </p:nvPr>
        </p:nvSpPr>
        <p:spPr/>
        <p:txBody>
          <a:bodyPr>
            <a:normAutofit/>
          </a:bodyPr>
          <a:lstStyle/>
          <a:p>
            <a:r>
              <a:rPr lang="en-GB" dirty="0" smtClean="0"/>
              <a:t>Digital Curation Centre (DCC)</a:t>
            </a:r>
            <a:endParaRPr lang="en-GB" dirty="0"/>
          </a:p>
          <a:p>
            <a:pPr lvl="1"/>
            <a:r>
              <a:rPr lang="en-GB" sz="2200" dirty="0">
                <a:hlinkClick r:id="rId3"/>
              </a:rPr>
              <a:t>http://</a:t>
            </a:r>
            <a:r>
              <a:rPr lang="en-GB" sz="2200" dirty="0" smtClean="0">
                <a:hlinkClick r:id="rId3"/>
              </a:rPr>
              <a:t>www.dcc.ac.uk/training</a:t>
            </a:r>
            <a:endParaRPr lang="en-GB" sz="2200" dirty="0" smtClean="0"/>
          </a:p>
          <a:p>
            <a:r>
              <a:rPr lang="en-GB" dirty="0"/>
              <a:t>RDM </a:t>
            </a:r>
            <a:r>
              <a:rPr lang="en-GB" dirty="0" smtClean="0"/>
              <a:t>Rose, Jisc project 2012-13, University of Sheffield</a:t>
            </a:r>
          </a:p>
          <a:p>
            <a:pPr lvl="1"/>
            <a:r>
              <a:rPr lang="en-GB" sz="2200" dirty="0">
                <a:hlinkClick r:id="rId4"/>
              </a:rPr>
              <a:t>http://</a:t>
            </a:r>
            <a:r>
              <a:rPr lang="en-GB" sz="2200" dirty="0" smtClean="0">
                <a:hlinkClick r:id="rId4"/>
              </a:rPr>
              <a:t>www.sheffield.ac.uk/is/research/projects/rdmrose</a:t>
            </a:r>
            <a:endParaRPr lang="en-GB" sz="2200" dirty="0" smtClean="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88788958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Distinctions and definitions</a:t>
            </a:r>
            <a:endParaRPr lang="en-GB" dirty="0"/>
          </a:p>
        </p:txBody>
      </p:sp>
      <p:sp>
        <p:nvSpPr>
          <p:cNvPr id="6" name="Content Placeholder 5"/>
          <p:cNvSpPr>
            <a:spLocks noGrp="1"/>
          </p:cNvSpPr>
          <p:nvPr>
            <p:ph idx="1"/>
          </p:nvPr>
        </p:nvSpPr>
        <p:spPr/>
        <p:txBody>
          <a:bodyPr/>
          <a:lstStyle/>
          <a:p>
            <a:r>
              <a:rPr lang="en-GB" dirty="0" smtClean="0"/>
              <a:t>Digital archiving</a:t>
            </a:r>
          </a:p>
          <a:p>
            <a:pPr lvl="1"/>
            <a:r>
              <a:rPr lang="en-GB" dirty="0" smtClean="0"/>
              <a:t>Concerned with backup and maintenance</a:t>
            </a:r>
          </a:p>
          <a:p>
            <a:r>
              <a:rPr lang="en-GB" dirty="0" smtClean="0"/>
              <a:t>Digital preservation</a:t>
            </a:r>
          </a:p>
          <a:p>
            <a:pPr lvl="1"/>
            <a:r>
              <a:rPr lang="en-GB" dirty="0" smtClean="0"/>
              <a:t>Concerned with maintaining access</a:t>
            </a:r>
          </a:p>
          <a:p>
            <a:r>
              <a:rPr lang="en-GB" dirty="0" smtClean="0"/>
              <a:t>Digital curation</a:t>
            </a:r>
          </a:p>
          <a:p>
            <a:pPr lvl="1"/>
            <a:r>
              <a:rPr lang="en-GB" dirty="0" smtClean="0"/>
              <a:t>Concerned with the holistic range of processes applied to data over its lifecycle</a:t>
            </a:r>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3537671487"/>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What is digital curation?</a:t>
            </a:r>
            <a:endParaRPr lang="en-GB" dirty="0"/>
          </a:p>
        </p:txBody>
      </p:sp>
      <p:sp>
        <p:nvSpPr>
          <p:cNvPr id="6" name="Content Placeholder 5"/>
          <p:cNvSpPr>
            <a:spLocks noGrp="1"/>
          </p:cNvSpPr>
          <p:nvPr>
            <p:ph idx="1"/>
          </p:nvPr>
        </p:nvSpPr>
        <p:spPr/>
        <p:txBody>
          <a:bodyPr/>
          <a:lstStyle/>
          <a:p>
            <a:pPr marL="0" indent="0">
              <a:buNone/>
            </a:pPr>
            <a:r>
              <a:rPr lang="en-GB" dirty="0"/>
              <a:t>“</a:t>
            </a:r>
            <a:r>
              <a:rPr lang="en-GB" i="1" dirty="0"/>
              <a:t>Digital curation, broadly interpreted, is about maintaining and adding value to a trusted body of digital information for current and future use</a:t>
            </a:r>
            <a:r>
              <a:rPr lang="en-GB" dirty="0"/>
              <a:t>.” (DCC)</a:t>
            </a:r>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281517000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What is digital curation</a:t>
            </a:r>
            <a:r>
              <a:rPr lang="en-GB" dirty="0" smtClean="0"/>
              <a:t>? #2</a:t>
            </a:r>
            <a:endParaRPr lang="en-GB" dirty="0"/>
          </a:p>
        </p:txBody>
      </p:sp>
      <p:sp>
        <p:nvSpPr>
          <p:cNvPr id="3" name="Content Placeholder 2"/>
          <p:cNvSpPr>
            <a:spLocks noGrp="1"/>
          </p:cNvSpPr>
          <p:nvPr>
            <p:ph idx="1"/>
          </p:nvPr>
        </p:nvSpPr>
        <p:spPr/>
        <p:txBody>
          <a:bodyPr>
            <a:normAutofit fontScale="85000" lnSpcReduction="10000"/>
          </a:bodyPr>
          <a:lstStyle/>
          <a:p>
            <a:pPr marL="0" indent="0">
              <a:buNone/>
            </a:pPr>
            <a:r>
              <a:rPr lang="en-GB" i="1" dirty="0"/>
              <a:t>“Digital curation is concerned with actively managing data for as long as it continues to be of scholarly, scientific, research and/or administrative interest, with the aim of supporting reproducibility of results, reuse of and adding value to that data, managing it from its point of creation until it is determined not to be useful, and ensuring its long-term accessibility and preservation, authenticity and integrity.” </a:t>
            </a:r>
            <a:endParaRPr lang="en-GB" i="1" dirty="0" smtClean="0"/>
          </a:p>
          <a:p>
            <a:pPr marL="0" indent="0" algn="r">
              <a:buNone/>
            </a:pPr>
            <a:r>
              <a:rPr lang="en-GB" i="1" dirty="0" smtClean="0"/>
              <a:t>(</a:t>
            </a:r>
            <a:r>
              <a:rPr lang="en-GB" i="1" dirty="0" smtClean="0">
                <a:hlinkClick r:id="rId2"/>
              </a:rPr>
              <a:t>DCC Digital Curation 101, p3</a:t>
            </a:r>
            <a:r>
              <a:rPr lang="en-GB" i="1" dirty="0" smtClean="0"/>
              <a:t>) </a:t>
            </a:r>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1549935379"/>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DCC Curation </a:t>
            </a:r>
            <a:r>
              <a:rPr lang="en-GB" dirty="0" smtClean="0"/>
              <a:t>lifecycle model</a:t>
            </a:r>
            <a:endParaRPr lang="en-GB" dirty="0"/>
          </a:p>
        </p:txBody>
      </p:sp>
      <p:pic>
        <p:nvPicPr>
          <p:cNvPr id="5" name="Content Placeholder 4">
            <a:hlinkClick r:id="rId2"/>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336628" y="2310011"/>
            <a:ext cx="4516844" cy="4046340"/>
          </a:xfrm>
        </p:spPr>
      </p:pic>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3108163486"/>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questions</a:t>
            </a:r>
            <a:endParaRPr lang="en-GB" dirty="0"/>
          </a:p>
        </p:txBody>
      </p:sp>
      <p:sp>
        <p:nvSpPr>
          <p:cNvPr id="3" name="Content Placeholder 2"/>
          <p:cNvSpPr>
            <a:spLocks noGrp="1"/>
          </p:cNvSpPr>
          <p:nvPr>
            <p:ph idx="1"/>
          </p:nvPr>
        </p:nvSpPr>
        <p:spPr/>
        <p:txBody>
          <a:bodyPr/>
          <a:lstStyle/>
          <a:p>
            <a:r>
              <a:rPr lang="en-GB" dirty="0" smtClean="0"/>
              <a:t>Where will you deposit your data for the long-term?</a:t>
            </a:r>
          </a:p>
          <a:p>
            <a:r>
              <a:rPr lang="en-GB" dirty="0" smtClean="0"/>
              <a:t>Will you embargo the use of your data?</a:t>
            </a:r>
          </a:p>
          <a:p>
            <a:pPr lvl="1"/>
            <a:r>
              <a:rPr lang="en-GB" dirty="0" smtClean="0"/>
              <a:t>Why?</a:t>
            </a:r>
          </a:p>
          <a:p>
            <a:pPr lvl="1"/>
            <a:r>
              <a:rPr lang="en-GB" dirty="0" smtClean="0"/>
              <a:t>How long for?</a:t>
            </a:r>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228249071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Why is long-term preservation important?</a:t>
            </a:r>
            <a:endParaRPr lang="en-GB" dirty="0"/>
          </a:p>
        </p:txBody>
      </p:sp>
      <p:sp>
        <p:nvSpPr>
          <p:cNvPr id="3" name="Content Placeholder 2"/>
          <p:cNvSpPr>
            <a:spLocks noGrp="1"/>
          </p:cNvSpPr>
          <p:nvPr>
            <p:ph idx="1"/>
          </p:nvPr>
        </p:nvSpPr>
        <p:spPr/>
        <p:txBody>
          <a:bodyPr/>
          <a:lstStyle/>
          <a:p>
            <a:pPr fontAlgn="base"/>
            <a:r>
              <a:rPr lang="en-GB" dirty="0" smtClean="0"/>
              <a:t>Access</a:t>
            </a:r>
            <a:r>
              <a:rPr lang="en-GB" dirty="0"/>
              <a:t>, use and re-use </a:t>
            </a:r>
            <a:endParaRPr lang="en-GB" dirty="0" smtClean="0"/>
          </a:p>
          <a:p>
            <a:pPr lvl="1" fontAlgn="base"/>
            <a:r>
              <a:rPr lang="en-GB" dirty="0" smtClean="0"/>
              <a:t>for </a:t>
            </a:r>
            <a:r>
              <a:rPr lang="en-GB" dirty="0"/>
              <a:t>you and for others</a:t>
            </a:r>
          </a:p>
          <a:p>
            <a:pPr fontAlgn="base"/>
            <a:r>
              <a:rPr lang="en-GB" dirty="0"/>
              <a:t>M</a:t>
            </a:r>
            <a:r>
              <a:rPr lang="en-GB" dirty="0" smtClean="0"/>
              <a:t>ore impact</a:t>
            </a:r>
          </a:p>
          <a:p>
            <a:pPr fontAlgn="base"/>
            <a:r>
              <a:rPr lang="en-GB" dirty="0" smtClean="0"/>
              <a:t>More citations</a:t>
            </a:r>
            <a:endParaRPr lang="en-GB" dirty="0"/>
          </a:p>
          <a:p>
            <a:pPr fontAlgn="base"/>
            <a:r>
              <a:rPr lang="en-GB" dirty="0"/>
              <a:t>M</a:t>
            </a:r>
            <a:r>
              <a:rPr lang="en-GB" dirty="0" smtClean="0"/>
              <a:t>ore </a:t>
            </a:r>
            <a:r>
              <a:rPr lang="en-GB" dirty="0"/>
              <a:t>opportunities for collaboration</a:t>
            </a:r>
          </a:p>
          <a:p>
            <a:endParaRPr lang="en-GB" dirty="0"/>
          </a:p>
        </p:txBody>
      </p:sp>
      <p:sp>
        <p:nvSpPr>
          <p:cNvPr id="4" name="Date Placeholder 3"/>
          <p:cNvSpPr>
            <a:spLocks noGrp="1"/>
          </p:cNvSpPr>
          <p:nvPr>
            <p:ph type="dt" sz="half" idx="10"/>
          </p:nvPr>
        </p:nvSpPr>
        <p:spPr/>
        <p:txBody>
          <a:bodyPr/>
          <a:lstStyle/>
          <a:p>
            <a:endParaRPr lang="en-US" dirty="0"/>
          </a:p>
        </p:txBody>
      </p:sp>
    </p:spTree>
    <p:extLst>
      <p:ext uri="{BB962C8B-B14F-4D97-AF65-F5344CB8AC3E}">
        <p14:creationId xmlns:p14="http://schemas.microsoft.com/office/powerpoint/2010/main" val="257292244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7263</TotalTime>
  <Words>1099</Words>
  <Application>Microsoft Office PowerPoint</Application>
  <PresentationFormat>On-screen Show (4:3)</PresentationFormat>
  <Paragraphs>125</Paragraphs>
  <Slides>30</Slides>
  <Notes>3</Notes>
  <HiddenSlides>2</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Good practice in Research Data Management</vt:lpstr>
      <vt:lpstr>Topics</vt:lpstr>
      <vt:lpstr>Considering the long-term</vt:lpstr>
      <vt:lpstr>Distinctions and definitions</vt:lpstr>
      <vt:lpstr>What is digital curation?</vt:lpstr>
      <vt:lpstr>What is digital curation? #2</vt:lpstr>
      <vt:lpstr>DCC Curation lifecycle model</vt:lpstr>
      <vt:lpstr>Key questions</vt:lpstr>
      <vt:lpstr>Why is long-term preservation important?</vt:lpstr>
      <vt:lpstr>Data Centres and repositories</vt:lpstr>
      <vt:lpstr>Where do I deposit my data?</vt:lpstr>
      <vt:lpstr>Example funder mandated data centres / repositories</vt:lpstr>
      <vt:lpstr>Benefits of depositing data in a data centre or repository</vt:lpstr>
      <vt:lpstr>Example subject repositories</vt:lpstr>
      <vt:lpstr>Metadata and the Newcastle University Research Data Catalogue</vt:lpstr>
      <vt:lpstr>What is metadata?</vt:lpstr>
      <vt:lpstr>Working with metadata</vt:lpstr>
      <vt:lpstr>Example funder stipulation:  EPSRC Principle 6 </vt:lpstr>
      <vt:lpstr>Activity: How much metadata is "Sufficient metadata"?</vt:lpstr>
      <vt:lpstr>Metadata scenario</vt:lpstr>
      <vt:lpstr>Questions to consider</vt:lpstr>
      <vt:lpstr>3 levels of metadata</vt:lpstr>
      <vt:lpstr>HEIs and metadata</vt:lpstr>
      <vt:lpstr>Introducing the Newcastle University Research Data Catalogue (RDC) </vt:lpstr>
      <vt:lpstr>RDC enabling RDM</vt:lpstr>
      <vt:lpstr>RDC visualised</vt:lpstr>
      <vt:lpstr>RDC: More information</vt:lpstr>
      <vt:lpstr>Session review</vt:lpstr>
      <vt:lpstr>In summary</vt:lpstr>
      <vt:lpstr>Acknowledgemets</vt:lpstr>
    </vt:vector>
  </TitlesOfParts>
  <Company>Newcastle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Melissa Suddes</dc:creator>
  <cp:lastModifiedBy>Will Allen</cp:lastModifiedBy>
  <cp:revision>134</cp:revision>
  <dcterms:created xsi:type="dcterms:W3CDTF">2012-01-10T10:17:37Z</dcterms:created>
  <dcterms:modified xsi:type="dcterms:W3CDTF">2013-06-27T13:40:01Z</dcterms:modified>
</cp:coreProperties>
</file>